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1" r:id="rId4"/>
    <p:sldId id="258" r:id="rId5"/>
    <p:sldId id="278" r:id="rId6"/>
    <p:sldId id="259" r:id="rId7"/>
    <p:sldId id="268" r:id="rId8"/>
    <p:sldId id="269" r:id="rId9"/>
    <p:sldId id="271" r:id="rId10"/>
    <p:sldId id="273" r:id="rId11"/>
    <p:sldId id="274" r:id="rId12"/>
    <p:sldId id="277" r:id="rId13"/>
    <p:sldId id="270" r:id="rId14"/>
    <p:sldId id="272" r:id="rId15"/>
    <p:sldId id="275" r:id="rId16"/>
    <p:sldId id="267" r:id="rId17"/>
    <p:sldId id="279" r:id="rId18"/>
    <p:sldId id="260" r:id="rId19"/>
    <p:sldId id="263" r:id="rId20"/>
    <p:sldId id="261" r:id="rId21"/>
    <p:sldId id="262" r:id="rId22"/>
    <p:sldId id="264" r:id="rId23"/>
    <p:sldId id="265" r:id="rId24"/>
    <p:sldId id="26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5"/>
    <p:restoredTop sz="88683"/>
  </p:normalViewPr>
  <p:slideViewPr>
    <p:cSldViewPr snapToGrid="0">
      <p:cViewPr varScale="1">
        <p:scale>
          <a:sx n="129" d="100"/>
          <a:sy n="129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FE171-F532-1846-9043-FA1112DF271E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8A510-BC40-A144-89DC-58534A1D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6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4FBFB-9F54-B0DB-982C-42785E9B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B5E0E-856C-2C5C-EBD5-490F902E7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28601-95BD-4053-F107-32E01EEA4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B073-ECB8-DA97-EE97-472AE0DF8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FE14-1F83-B942-2463-D63041C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54FE7-7F68-64CC-9DD3-CA011374E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F8D2-2C13-F646-1509-9BB3F0316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07736-AFAA-CCFA-BB66-C391405A1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4485-7AFA-9BD6-766D-3459EBB0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0EAF4-419B-096C-6E08-1625B590B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ED926-80A5-68EA-D2D5-A04157A7D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78658-3911-3B01-7241-3DDA57168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5AB43-36C1-4AD1-72C2-92236EF56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D9423-C9E7-487D-100C-0E8169B74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9E9DA-A20D-B1E3-F840-116C3E77B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B2F1C-6470-7387-4BF5-AA92156B8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2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BB2B3-B455-51F3-43AC-684D6901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766FD-192C-E9CA-86A2-A875E9F98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F84F2-8001-B635-B470-19A20D96C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E4373-EA53-A0FC-C827-F5EF575EC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91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607A-1DEC-A0E8-587B-83B3E58D7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A9E6F-C1CB-F514-98AF-37C3E3346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117F3-3942-9369-F9E6-DDF255AF8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13969-8B6D-D4EB-ED4E-8246A6EEE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45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786A-0EB4-4547-5C5D-A887E7E1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AC8C7-1DCF-FE26-33FE-3B7FA4CB9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C00CF-FEF9-9ADF-873C-0776DDD67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78D81-E7E6-8FAC-5D6A-5ABFF61AF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6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8E34-4DEC-B69D-F235-54081FD56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49DA9-E233-31D1-BC51-A9A2BE92E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8CC6D-5347-AD73-3159-2C17F2ADB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BA03E-59C9-43A3-AD12-093E8A2F0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AAAE0-4163-0C38-91E0-A5554112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95166-08F6-84CD-A692-F3ACFD388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246CF-62EB-4E43-973F-79FF15590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84CF5-6F19-B0BF-1617-4081A8965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3BE25-3643-3A70-C5E4-1432C281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E27BC-121D-A9AA-EC93-3A26C4E3E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2BE28-2DD1-0D33-43AD-F03D45B14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5BDCC-C45E-24F2-E8DF-9CDAF85A7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D71C-2110-F1FE-2A7E-9B581AB0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16791-4ACF-581F-1153-4048A7E64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94138-51F2-16A0-D697-5245B03F0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9E14E-B3AA-BE43-B1FA-0CC74058E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8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BB06-EF7A-918F-EDCB-B540AFB4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3DA02-FD69-8E4E-77FA-773CB3DF0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8238D-5A5F-2376-DF0B-3CED23222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743F-D0B8-6169-8A1C-1D6306CC0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7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5435-56B9-1369-79AC-D7952EE9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88712-D6C7-54D5-1978-47C9AE513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5E9E7-CC45-B6DE-61D5-3B4D79DF5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6B3F-C2F8-F7A9-A559-700079F29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FCEA-037D-E6CB-4236-9A40517F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4A8EF-7ABC-DEB5-6B67-77B5C5F8B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CCFFA-C291-64B0-B001-FE2C7565F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3777F-307A-5C26-1ECA-BD2D851D1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67A5-BD62-E49E-7336-457083B6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4F6C7-E6EC-BE8C-8B46-47D2EFE7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C4C26-9916-9552-DB96-3106F2351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42154-4A40-21E8-997C-846A96104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9E0F5-9B71-5EFE-789F-8CCE24BB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CF009-F737-0AB1-1E26-D8F44BB74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98F26-82AC-9BAC-0A74-47B761C92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9F135-8A5E-2974-760E-40688EB2B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1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91397-382F-AFF9-E1C6-6367590BB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ABFE0-B882-2B5A-A97A-DB7B1F88F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5606E-7619-E037-FBE7-F69357EE4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DFF71-EFB6-91E7-BB5B-23C47877C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FB50-4BD5-0EC7-49ED-67FE1775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2D444-26C2-0A8E-8E9D-C3EE18298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3612C-F56D-CFC7-BE5A-B8C33DDE6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5D36A-5986-17AB-42EB-A1E91949A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4080-2011-9EE4-C27F-95CE23C4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6C296-552F-2B85-F3C9-EA7C9AFE9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850C6-3DA6-D36E-DF31-D8E4162A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48674-F783-9443-3D96-EB49196C1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0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2EF2C-D854-02A5-0F4F-6D4641EC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32299-2F42-A671-52A9-B6C11D9FA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0480B-6BD4-F8B2-192C-34C9495F5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5DD1D-25E5-8F25-4221-768FBB6F5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7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2C8B-41E5-19C5-5E49-324F2D878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D3B52-4CA9-7AF5-7D10-A4AABF9FF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6B38F-74C7-C971-9EA0-ADAAF71F1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18B1-1AC2-BFFA-2106-B9C2D7075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8A510-BC40-A144-89DC-58534A1D63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9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8938-059D-FF30-0775-839E9393B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49D1C-5318-C0F8-C394-6D876B2B5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4A160-1C4D-C62C-76DB-3861B645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3CD07-2A96-699B-A412-CD242635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636C1-02C9-CAB6-196C-DEADB640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7C10-A4D5-FCE2-8870-DD721DCC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BFC8A-2FEF-65EF-E03A-60F50A85E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9840-FAC6-5A22-DF8A-EB169AA1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2A34-CECC-F448-3919-0B987E04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41E3-12C4-F0CF-6200-D23ECC74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1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CF31D-BFB8-DE42-CF96-A0E832B96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7EFC0-16F8-3BF0-8F17-8B5861CD7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F68E-2A81-2DA4-7855-5E75A455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48C2-1BD9-07CC-0770-5D203AEB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3F16B-7A23-734D-F69F-5A05DE10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5B16-9C82-00B0-AA69-CF5B99B2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036A-4DCD-20B0-3294-EB6C9B71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0651-D3E0-20B2-7632-110A631C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81E6-9332-255E-4DC3-437A334E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343FF-0FDD-0D9D-8830-AC0E4E5D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808A-835B-58B4-B76B-729884D9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E752E-1A1E-6310-7823-94DAE08FA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B5404-72A4-AFCC-9360-197649F4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6DC70-2B98-C04A-EA89-CDF353AE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A69E-1A93-27D5-C0B6-CD3BDC05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3D33-B079-A898-108B-DB3E8149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B475-3288-EF40-A639-855895B66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2C9F-FA8C-873B-E2F0-66BCB346E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9261-EB78-E698-7F9F-31AABC6D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142FF-D552-A073-2002-D6C7803F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92F57-DC98-654F-2ECE-CCCD76B8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354C-693E-7E96-6076-B5B7A066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5599-DB91-BAAB-460C-223B23E83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CD29F-4A1C-F3FD-2455-F13BA58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26DA0-E872-767F-0768-76E520D2B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452E-26BB-C957-DBA3-9F730FE18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A98D6-D6BE-964C-AE0B-9B889C18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1A8E7-F36E-3510-A2BC-E9CC5950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374E7-B9B8-6364-CF45-C7898812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3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A46E-398F-C35D-EBA2-1C67C097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C3192-6FED-56CA-B3D0-7CA6A979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D7B70-AD86-AD44-063F-BBF576E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58FEC-8DD6-604A-13C3-BF2BA663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6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E12D6-84A5-AD79-872B-B01AE66E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33F6A-4E1A-555C-172B-4A8F21F2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B04CE-D3E2-AE1B-7C34-509B9E28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877-6992-53D2-4C17-BEC8BEC4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439F-240F-9B9D-BD02-2BA89503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8F106-F9C3-94E9-8308-E2E82D868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180C4-276C-2C72-A023-702D46EA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C4286-E3B3-317C-515D-92CFA58A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8AAA2-5BCF-029F-03A0-B53C634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02D0-DDB5-7EE1-B32B-8DC728E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AD0F5-99B3-E97E-F669-11A977481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2F8A8-61E2-976E-4502-7696E0633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EBCDD-A294-C06C-A9CD-C79EF8B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7A2FF-5C4B-8DF6-9610-D80CC481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D9B5B-D6BF-15A0-4A22-78FB4CEB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1A3AE-D121-230D-D4A9-D7053989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55808-DCE5-4AE0-33B2-60DF17894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B43F-6269-5985-5886-9339B2B7B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EC85A-D84A-D64F-A6CF-D70A79C0FE7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83856-B4CE-FFAA-AFA5-24CC1F951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D8D1-33D4-64C2-D1AA-25A1B60DE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CD92B-C366-0D46-BF06-9CEA8979A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benchmark.com/tests/chim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avykEih1rE?feature=oembed" TargetMode="Externa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x7lBzHH7c8?feature=oembed" TargetMode="Externa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wjJsSkRfMQ?feature=oembed" TargetMode="Externa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sv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F6CMrjGNN4?feature=oembed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JG698U2Mvo?feature=oembed" TargetMode="Externa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3EA537-C0F6-8ABD-6294-022CA738A8F0}"/>
              </a:ext>
            </a:extLst>
          </p:cNvPr>
          <p:cNvSpPr txBox="1"/>
          <p:nvPr/>
        </p:nvSpPr>
        <p:spPr>
          <a:xfrm>
            <a:off x="866813" y="640996"/>
            <a:ext cx="1066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Studying the brain: what, why and how?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04ECC-99EE-ABFA-2F6F-364EA3405FB2}"/>
              </a:ext>
            </a:extLst>
          </p:cNvPr>
          <p:cNvSpPr txBox="1"/>
          <p:nvPr/>
        </p:nvSpPr>
        <p:spPr>
          <a:xfrm>
            <a:off x="2432447" y="5255973"/>
            <a:ext cx="753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 Light" pitchFamily="2" charset="0"/>
                <a:cs typeface="Segoe UI" panose="020B0502040204020203" pitchFamily="34" charset="0"/>
              </a:rPr>
              <a:t>Aamir Sohail</a:t>
            </a:r>
          </a:p>
        </p:txBody>
      </p:sp>
      <p:pic>
        <p:nvPicPr>
          <p:cNvPr id="6146" name="Picture 2" descr="Centre for Human Brain Health (CHBH) - University of Birmingham">
            <a:extLst>
              <a:ext uri="{FF2B5EF4-FFF2-40B4-BE49-F238E27FC236}">
                <a16:creationId xmlns:a16="http://schemas.microsoft.com/office/drawing/2014/main" id="{E06EB6BB-804D-802D-6F18-11BA0F25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018" y="5486805"/>
            <a:ext cx="1691837" cy="4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AD70611-D697-443F-FEAD-3C423ACF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47" y="6038968"/>
            <a:ext cx="2192535" cy="80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cial Decision Neuroscience Lab">
            <a:extLst>
              <a:ext uri="{FF2B5EF4-FFF2-40B4-BE49-F238E27FC236}">
                <a16:creationId xmlns:a16="http://schemas.microsoft.com/office/drawing/2014/main" id="{00CD3EC5-C209-DEED-A458-250AC208A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22367" r="11054" b="24811"/>
          <a:stretch/>
        </p:blipFill>
        <p:spPr bwMode="auto">
          <a:xfrm>
            <a:off x="248978" y="5770127"/>
            <a:ext cx="1235670" cy="80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circle with white letters&#10;&#10;Description automatically generated">
            <a:extLst>
              <a:ext uri="{FF2B5EF4-FFF2-40B4-BE49-F238E27FC236}">
                <a16:creationId xmlns:a16="http://schemas.microsoft.com/office/drawing/2014/main" id="{F79E4606-F082-F701-7BE3-0C881B40A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700" y="5814595"/>
            <a:ext cx="804817" cy="80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D1105-E6E7-BA1C-22E9-EE1C46D6C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852" y="1631934"/>
            <a:ext cx="9838296" cy="3279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AFF41-AAEC-4E0C-61F7-45F443534C4C}"/>
              </a:ext>
            </a:extLst>
          </p:cNvPr>
          <p:cNvSpPr txBox="1"/>
          <p:nvPr/>
        </p:nvSpPr>
        <p:spPr>
          <a:xfrm>
            <a:off x="2432446" y="5889696"/>
            <a:ext cx="7530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Avenir Book" panose="02000503020000020003" pitchFamily="2" charset="0"/>
                <a:ea typeface="SF Pro Display Light" pitchFamily="2" charset="0"/>
                <a:cs typeface="CMU Serif Roman" panose="02000603000000000000" pitchFamily="2" charset="0"/>
              </a:rPr>
              <a:t>PhD student in Psychology</a:t>
            </a:r>
          </a:p>
          <a:p>
            <a:pPr algn="ctr"/>
            <a:r>
              <a:rPr lang="en-US" sz="2000" b="1" i="1" dirty="0">
                <a:latin typeface="Avenir Book" panose="02000503020000020003" pitchFamily="2" charset="0"/>
                <a:ea typeface="SF Pro Display Light" pitchFamily="2" charset="0"/>
                <a:cs typeface="CMU Serif Roman" panose="02000603000000000000" pitchFamily="2" charset="0"/>
              </a:rPr>
              <a:t>University of Birmingham</a:t>
            </a:r>
            <a:endParaRPr lang="en-US" sz="2000" b="1" i="1" dirty="0">
              <a:latin typeface="Avenir Book" panose="02000503020000020003" pitchFamily="2" charset="0"/>
              <a:ea typeface="SF Pro Display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7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F1951-3B0C-F4F5-3729-886DD0E5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517F61-5B41-1BE3-D6C3-392AFCB8C802}"/>
              </a:ext>
            </a:extLst>
          </p:cNvPr>
          <p:cNvSpPr txBox="1"/>
          <p:nvPr/>
        </p:nvSpPr>
        <p:spPr>
          <a:xfrm>
            <a:off x="3963183" y="6159206"/>
            <a:ext cx="4265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https://humanbenchmark.com/tests/chimp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65811-7B92-8072-D023-81DAB66F6DA1}"/>
              </a:ext>
            </a:extLst>
          </p:cNvPr>
          <p:cNvSpPr txBox="1"/>
          <p:nvPr/>
        </p:nvSpPr>
        <p:spPr>
          <a:xfrm>
            <a:off x="3402290" y="292178"/>
            <a:ext cx="5387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Humans vs chimps</a:t>
            </a:r>
          </a:p>
        </p:txBody>
      </p:sp>
      <p:pic>
        <p:nvPicPr>
          <p:cNvPr id="5122" name="Picture 2" descr="Why It's Never Wise to Get Into the Ring With a Chimpanzee | Discover  Magazine">
            <a:extLst>
              <a:ext uri="{FF2B5EF4-FFF2-40B4-BE49-F238E27FC236}">
                <a16:creationId xmlns:a16="http://schemas.microsoft.com/office/drawing/2014/main" id="{9BA93DF4-57EF-D9D2-BA91-053B8D3F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19" y="1292094"/>
            <a:ext cx="7154159" cy="469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3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CF7C-FA1D-2C0F-37E6-BBB84846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Amazing Monkey Memory Test">
            <a:hlinkClick r:id="" action="ppaction://media"/>
            <a:extLst>
              <a:ext uri="{FF2B5EF4-FFF2-40B4-BE49-F238E27FC236}">
                <a16:creationId xmlns:a16="http://schemas.microsoft.com/office/drawing/2014/main" id="{2B377F7A-33C8-B563-BC0A-409D74F577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38443" y="407989"/>
            <a:ext cx="7528127" cy="564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CA69E-387F-6D91-10F6-1BE6665D6BC4}"/>
              </a:ext>
            </a:extLst>
          </p:cNvPr>
          <p:cNvSpPr txBox="1"/>
          <p:nvPr/>
        </p:nvSpPr>
        <p:spPr>
          <a:xfrm>
            <a:off x="8421278" y="6280734"/>
            <a:ext cx="377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Inoue &amp; Matsuzawa, 2007</a:t>
            </a:r>
          </a:p>
        </p:txBody>
      </p:sp>
    </p:spTree>
    <p:extLst>
      <p:ext uri="{BB962C8B-B14F-4D97-AF65-F5344CB8AC3E}">
        <p14:creationId xmlns:p14="http://schemas.microsoft.com/office/powerpoint/2010/main" val="1222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B94C-9C07-B859-0696-8B0C365C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BA6BEB8-F4B8-6BF0-EC0F-39B55C3B6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2"/>
          <a:stretch/>
        </p:blipFill>
        <p:spPr bwMode="auto">
          <a:xfrm>
            <a:off x="3956114" y="3063529"/>
            <a:ext cx="4091233" cy="337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D7289E-43A5-ECA6-22F0-503169AE2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58907" r="50626"/>
          <a:stretch/>
        </p:blipFill>
        <p:spPr bwMode="auto">
          <a:xfrm>
            <a:off x="2353558" y="424206"/>
            <a:ext cx="7296347" cy="23466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03F00-3728-371C-5840-9E05AF622FAF}"/>
              </a:ext>
            </a:extLst>
          </p:cNvPr>
          <p:cNvSpPr txBox="1"/>
          <p:nvPr/>
        </p:nvSpPr>
        <p:spPr>
          <a:xfrm>
            <a:off x="8421278" y="6386908"/>
            <a:ext cx="377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Van Den Heuvel et al., 2023</a:t>
            </a:r>
          </a:p>
        </p:txBody>
      </p:sp>
    </p:spTree>
    <p:extLst>
      <p:ext uri="{BB962C8B-B14F-4D97-AF65-F5344CB8AC3E}">
        <p14:creationId xmlns:p14="http://schemas.microsoft.com/office/powerpoint/2010/main" val="20286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71009-EA1A-3D5F-7280-5AD5CAF9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Heider &amp; Simmel animation 1944 SD">
            <a:hlinkClick r:id="" action="ppaction://media"/>
            <a:extLst>
              <a:ext uri="{FF2B5EF4-FFF2-40B4-BE49-F238E27FC236}">
                <a16:creationId xmlns:a16="http://schemas.microsoft.com/office/drawing/2014/main" id="{82170B34-908C-8D76-E329-5422355470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2069" y="106431"/>
            <a:ext cx="8860183" cy="66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8F26-9022-75FF-466A-1651BF2D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CB44FD-1F8D-00EC-A384-7037EDA4FFC1}"/>
              </a:ext>
            </a:extLst>
          </p:cNvPr>
          <p:cNvSpPr txBox="1"/>
          <p:nvPr/>
        </p:nvSpPr>
        <p:spPr>
          <a:xfrm>
            <a:off x="1406165" y="518421"/>
            <a:ext cx="937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The Heider-Simmel animation (1944) </a:t>
            </a:r>
          </a:p>
        </p:txBody>
      </p:sp>
      <p:pic>
        <p:nvPicPr>
          <p:cNvPr id="8194" name="Picture 2" descr="Campfire Stories and Songs - Insider Living">
            <a:extLst>
              <a:ext uri="{FF2B5EF4-FFF2-40B4-BE49-F238E27FC236}">
                <a16:creationId xmlns:a16="http://schemas.microsoft.com/office/drawing/2014/main" id="{CE4F38EB-8438-55D5-89D7-43974F7A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6" y="1670589"/>
            <a:ext cx="6940485" cy="289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arching: Our Quest for Meaning in the Age of Science">
            <a:extLst>
              <a:ext uri="{FF2B5EF4-FFF2-40B4-BE49-F238E27FC236}">
                <a16:creationId xmlns:a16="http://schemas.microsoft.com/office/drawing/2014/main" id="{74E4253A-7989-15D5-6A5C-E26952F5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82" y="3116523"/>
            <a:ext cx="5755457" cy="32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39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CB2B7-2EE1-0041-2BE5-AB1C5DF2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C15E32B-222C-4939-E3A0-76C6D438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5" y="3429000"/>
            <a:ext cx="11060349" cy="294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FC094965-0975-5FB4-FBF6-952F38A65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1" t="3613" r="10134" b="62202"/>
          <a:stretch/>
        </p:blipFill>
        <p:spPr bwMode="auto">
          <a:xfrm>
            <a:off x="2456791" y="1428453"/>
            <a:ext cx="1407269" cy="11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3404681A-9242-7490-F3A3-78ABED62E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5" r="52993"/>
          <a:stretch/>
        </p:blipFill>
        <p:spPr bwMode="auto">
          <a:xfrm>
            <a:off x="4735568" y="1211226"/>
            <a:ext cx="2250331" cy="173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358FC8DF-0E7B-4DBC-5E5E-BC0E124CD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3" t="43995"/>
          <a:stretch/>
        </p:blipFill>
        <p:spPr bwMode="auto">
          <a:xfrm>
            <a:off x="7598813" y="1085530"/>
            <a:ext cx="2347726" cy="18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B548C-0AAE-8F76-C6AF-FF93871EAE62}"/>
              </a:ext>
            </a:extLst>
          </p:cNvPr>
          <p:cNvSpPr txBox="1"/>
          <p:nvPr/>
        </p:nvSpPr>
        <p:spPr>
          <a:xfrm>
            <a:off x="1406164" y="235542"/>
            <a:ext cx="937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The prefrontal cortex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D2F9A-1F16-A49F-2030-D2E5745AFB4D}"/>
              </a:ext>
            </a:extLst>
          </p:cNvPr>
          <p:cNvSpPr txBox="1"/>
          <p:nvPr/>
        </p:nvSpPr>
        <p:spPr>
          <a:xfrm>
            <a:off x="8421278" y="2948344"/>
            <a:ext cx="377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Valencia-Ortiz et al.,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F6C33-3969-8354-122D-F1470D244375}"/>
              </a:ext>
            </a:extLst>
          </p:cNvPr>
          <p:cNvSpPr txBox="1"/>
          <p:nvPr/>
        </p:nvSpPr>
        <p:spPr>
          <a:xfrm>
            <a:off x="8421278" y="6453181"/>
            <a:ext cx="377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Donahue et al., 2018</a:t>
            </a:r>
          </a:p>
        </p:txBody>
      </p:sp>
    </p:spTree>
    <p:extLst>
      <p:ext uri="{BB962C8B-B14F-4D97-AF65-F5344CB8AC3E}">
        <p14:creationId xmlns:p14="http://schemas.microsoft.com/office/powerpoint/2010/main" val="70455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A6018-51F7-37CD-2ACC-6438B370C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B20C9-671B-40B5-C697-BB6979F5A0A8}"/>
              </a:ext>
            </a:extLst>
          </p:cNvPr>
          <p:cNvSpPr txBox="1"/>
          <p:nvPr/>
        </p:nvSpPr>
        <p:spPr>
          <a:xfrm>
            <a:off x="1959199" y="374913"/>
            <a:ext cx="827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How can we understand the brain?</a:t>
            </a:r>
          </a:p>
        </p:txBody>
      </p:sp>
      <p:pic>
        <p:nvPicPr>
          <p:cNvPr id="13321" name="Picture 9" descr="Targeted patch-clamp recordings and single-cell electroporation of  unlabeled neurons in vivo | Nature Methods">
            <a:extLst>
              <a:ext uri="{FF2B5EF4-FFF2-40B4-BE49-F238E27FC236}">
                <a16:creationId xmlns:a16="http://schemas.microsoft.com/office/drawing/2014/main" id="{32DFCF7C-AF04-43DE-89A9-69F1DB66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94" y="4534395"/>
            <a:ext cx="3626699" cy="20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Transmitted light microscope SFC-100F LED monocular | Light field  microscopes | Microscopes and accessories | Optical Instruments and Lamps |  Labware | Carl Roth - International">
            <a:extLst>
              <a:ext uri="{FF2B5EF4-FFF2-40B4-BE49-F238E27FC236}">
                <a16:creationId xmlns:a16="http://schemas.microsoft.com/office/drawing/2014/main" id="{4AF7D1D9-A685-7093-9968-B57A961F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" y="2323604"/>
            <a:ext cx="1432409" cy="22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D5D31-8E9B-5E1D-3C31-733B2EA1A209}"/>
              </a:ext>
            </a:extLst>
          </p:cNvPr>
          <p:cNvSpPr txBox="1"/>
          <p:nvPr/>
        </p:nvSpPr>
        <p:spPr>
          <a:xfrm>
            <a:off x="2498700" y="1422869"/>
            <a:ext cx="170565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Micro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431AB-DC99-58F1-C7F8-F3B01A2867EE}"/>
              </a:ext>
            </a:extLst>
          </p:cNvPr>
          <p:cNvSpPr txBox="1"/>
          <p:nvPr/>
        </p:nvSpPr>
        <p:spPr>
          <a:xfrm>
            <a:off x="7713294" y="1422869"/>
            <a:ext cx="1705654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Macro</a:t>
            </a:r>
          </a:p>
        </p:txBody>
      </p:sp>
      <p:pic>
        <p:nvPicPr>
          <p:cNvPr id="13323" name="Picture 11" descr="Sensors | Free Full-Text | In Vivo Whole-Cell Patch-Clamp Methods: Recent  Technical Progress and Future Perspectives">
            <a:extLst>
              <a:ext uri="{FF2B5EF4-FFF2-40B4-BE49-F238E27FC236}">
                <a16:creationId xmlns:a16="http://schemas.microsoft.com/office/drawing/2014/main" id="{CA85CFE4-8E92-3B4C-EEF6-5FA7570C9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17"/>
          <a:stretch/>
        </p:blipFill>
        <p:spPr bwMode="auto">
          <a:xfrm>
            <a:off x="2463854" y="2490101"/>
            <a:ext cx="3480999" cy="17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D69E6-0872-8245-E891-9B92DFF31CD7}"/>
              </a:ext>
            </a:extLst>
          </p:cNvPr>
          <p:cNvSpPr txBox="1"/>
          <p:nvPr/>
        </p:nvSpPr>
        <p:spPr>
          <a:xfrm>
            <a:off x="7264172" y="6368172"/>
            <a:ext cx="556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Kitamura et al., 2008; Noguchi et al., 2021 </a:t>
            </a:r>
          </a:p>
        </p:txBody>
      </p:sp>
      <p:pic>
        <p:nvPicPr>
          <p:cNvPr id="13325" name="Picture 13" descr="EEG AND BRAINWAVES - BRIGHT BRAIN - LONDON'S EEG, NEUROFEEDBACK AND BRAIN  STIMULATION CENTRE">
            <a:extLst>
              <a:ext uri="{FF2B5EF4-FFF2-40B4-BE49-F238E27FC236}">
                <a16:creationId xmlns:a16="http://schemas.microsoft.com/office/drawing/2014/main" id="{3EE530D3-C5D2-5C9B-6F64-4D87BB5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35" y="2470825"/>
            <a:ext cx="2792411" cy="183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Magnetoencephalography: what is it, symptoms and treatment | Top Doctors">
            <a:extLst>
              <a:ext uri="{FF2B5EF4-FFF2-40B4-BE49-F238E27FC236}">
                <a16:creationId xmlns:a16="http://schemas.microsoft.com/office/drawing/2014/main" id="{AD816F7D-E045-C697-8872-41942551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17" y="4111612"/>
            <a:ext cx="2461199" cy="20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5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F9555-054E-5869-BE7A-4F86B76F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033CD7-DF57-9DC8-9D28-0E4585A73656}"/>
              </a:ext>
            </a:extLst>
          </p:cNvPr>
          <p:cNvSpPr txBox="1"/>
          <p:nvPr/>
        </p:nvSpPr>
        <p:spPr>
          <a:xfrm>
            <a:off x="1959199" y="374913"/>
            <a:ext cx="827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How can we understand the brain?</a:t>
            </a:r>
          </a:p>
        </p:txBody>
      </p:sp>
      <p:pic>
        <p:nvPicPr>
          <p:cNvPr id="13314" name="Picture 2" descr="spatial vs. Temporal Resolution, modalities at left and bottom have... |  Download Scientific Diagram">
            <a:extLst>
              <a:ext uri="{FF2B5EF4-FFF2-40B4-BE49-F238E27FC236}">
                <a16:creationId xmlns:a16="http://schemas.microsoft.com/office/drawing/2014/main" id="{E0FF2A73-26FE-9B57-003A-9E35D1D8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89" y="1209539"/>
            <a:ext cx="7103421" cy="52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F174E-9768-612E-6405-C5ABC5828C23}"/>
              </a:ext>
            </a:extLst>
          </p:cNvPr>
          <p:cNvSpPr txBox="1"/>
          <p:nvPr/>
        </p:nvSpPr>
        <p:spPr>
          <a:xfrm>
            <a:off x="9647710" y="6440550"/>
            <a:ext cx="220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Sarraf</a:t>
            </a:r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 &amp; Sun, 2016</a:t>
            </a:r>
          </a:p>
        </p:txBody>
      </p:sp>
    </p:spTree>
    <p:extLst>
      <p:ext uri="{BB962C8B-B14F-4D97-AF65-F5344CB8AC3E}">
        <p14:creationId xmlns:p14="http://schemas.microsoft.com/office/powerpoint/2010/main" val="132888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0972-C938-9E1A-CF98-68730DD0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large machine&#10;&#10;Description automatically generated">
            <a:extLst>
              <a:ext uri="{FF2B5EF4-FFF2-40B4-BE49-F238E27FC236}">
                <a16:creationId xmlns:a16="http://schemas.microsoft.com/office/drawing/2014/main" id="{DC446C39-DFD7-BA58-0460-4445A5CC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2" y="186179"/>
            <a:ext cx="4864231" cy="6485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51E6AD-4DA4-5617-5EA6-CC8B25C85868}"/>
              </a:ext>
            </a:extLst>
          </p:cNvPr>
          <p:cNvSpPr txBox="1"/>
          <p:nvPr/>
        </p:nvSpPr>
        <p:spPr>
          <a:xfrm>
            <a:off x="5415047" y="400640"/>
            <a:ext cx="2463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agnetic</a:t>
            </a:r>
          </a:p>
          <a:p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R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esonance</a:t>
            </a:r>
          </a:p>
          <a:p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I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maging</a:t>
            </a:r>
          </a:p>
        </p:txBody>
      </p:sp>
      <p:pic>
        <p:nvPicPr>
          <p:cNvPr id="5122" name="Picture 2" descr="Magnetic Resonance Imaging (MRI) - Harvard Health">
            <a:extLst>
              <a:ext uri="{FF2B5EF4-FFF2-40B4-BE49-F238E27FC236}">
                <a16:creationId xmlns:a16="http://schemas.microsoft.com/office/drawing/2014/main" id="{DA2E7FB9-496C-7255-E501-F1BAA22C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187" y="400640"/>
            <a:ext cx="3339084" cy="183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ructural vs Functional MRI Scan | BioRender Science Templates">
            <a:extLst>
              <a:ext uri="{FF2B5EF4-FFF2-40B4-BE49-F238E27FC236}">
                <a16:creationId xmlns:a16="http://schemas.microsoft.com/office/drawing/2014/main" id="{F35A9812-222F-A274-B3C9-CAFD8821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14" y="2786792"/>
            <a:ext cx="5258288" cy="36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22F6-885E-3D5E-6147-C1A8F6DD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MRI Brain Scan">
            <a:hlinkClick r:id="" action="ppaction://media"/>
            <a:extLst>
              <a:ext uri="{FF2B5EF4-FFF2-40B4-BE49-F238E27FC236}">
                <a16:creationId xmlns:a16="http://schemas.microsoft.com/office/drawing/2014/main" id="{71FAB9FB-4FE8-BD8D-1242-D9BADF40B5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6341" y="565609"/>
            <a:ext cx="9619317" cy="54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2ABBA-DC12-D28D-6E44-0DEBFD4D52F3}"/>
              </a:ext>
            </a:extLst>
          </p:cNvPr>
          <p:cNvSpPr txBox="1"/>
          <p:nvPr/>
        </p:nvSpPr>
        <p:spPr>
          <a:xfrm>
            <a:off x="726486" y="4081777"/>
            <a:ext cx="302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BSc </a:t>
            </a:r>
          </a:p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Biomedical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6F2D1-31FD-16D8-1817-ADE05174DBFA}"/>
              </a:ext>
            </a:extLst>
          </p:cNvPr>
          <p:cNvSpPr txBox="1"/>
          <p:nvPr/>
        </p:nvSpPr>
        <p:spPr>
          <a:xfrm>
            <a:off x="4631049" y="4081778"/>
            <a:ext cx="271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MSc </a:t>
            </a:r>
          </a:p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Brain Imaging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ABE99-23BC-549E-712E-54C2EBE214DB}"/>
              </a:ext>
            </a:extLst>
          </p:cNvPr>
          <p:cNvSpPr txBox="1"/>
          <p:nvPr/>
        </p:nvSpPr>
        <p:spPr>
          <a:xfrm>
            <a:off x="8493550" y="4081778"/>
            <a:ext cx="228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PhD</a:t>
            </a:r>
          </a:p>
          <a:p>
            <a:pPr algn="ctr"/>
            <a:r>
              <a:rPr lang="en-US" sz="2400" b="1" dirty="0">
                <a:latin typeface="Segoe UI" panose="020B0502040204020203" pitchFamily="34" charset="0"/>
                <a:ea typeface="SF Pro Display" pitchFamily="2" charset="0"/>
                <a:cs typeface="Segoe UI" panose="020B0502040204020203" pitchFamily="34" charset="0"/>
              </a:rPr>
              <a:t>Psychology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71A2AD-847B-6CF7-1088-6236D7E7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669" y="1064859"/>
            <a:ext cx="2044235" cy="2489046"/>
          </a:xfrm>
          <a:prstGeom prst="rect">
            <a:avLst/>
          </a:prstGeom>
        </p:spPr>
      </p:pic>
      <p:pic>
        <p:nvPicPr>
          <p:cNvPr id="8" name="Picture 7" descr="A colorful shield with lion and mermaid&#10;&#10;Description automatically generated">
            <a:extLst>
              <a:ext uri="{FF2B5EF4-FFF2-40B4-BE49-F238E27FC236}">
                <a16:creationId xmlns:a16="http://schemas.microsoft.com/office/drawing/2014/main" id="{7F9F2434-3C46-6268-45FC-7392F799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25" y="1064859"/>
            <a:ext cx="2209473" cy="26375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88F9210-B81F-AC49-9178-8170CCF66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2057" y="1064860"/>
            <a:ext cx="2045079" cy="248904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A3F6AA1-CEE2-AF42-EDCB-18A3418E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3" y="5373432"/>
            <a:ext cx="2224726" cy="5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nottingham-university logo – CO-CONNECT">
            <a:extLst>
              <a:ext uri="{FF2B5EF4-FFF2-40B4-BE49-F238E27FC236}">
                <a16:creationId xmlns:a16="http://schemas.microsoft.com/office/drawing/2014/main" id="{5EF75AEA-E9CC-732D-7F2D-7B873213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166" y="5320462"/>
            <a:ext cx="2309567" cy="6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of Birmingham | Chevening">
            <a:extLst>
              <a:ext uri="{FF2B5EF4-FFF2-40B4-BE49-F238E27FC236}">
                <a16:creationId xmlns:a16="http://schemas.microsoft.com/office/drawing/2014/main" id="{9B2A08DB-71E0-E0A6-A835-DA9C1592A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25299" r="-1" b="38082"/>
          <a:stretch/>
        </p:blipFill>
        <p:spPr bwMode="auto">
          <a:xfrm>
            <a:off x="8472006" y="5373432"/>
            <a:ext cx="2309568" cy="58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1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0A8DB-1EA0-3836-6FA9-70DBEA3A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31EB3-86DF-5603-6E8B-83DEC8718D89}"/>
              </a:ext>
            </a:extLst>
          </p:cNvPr>
          <p:cNvSpPr txBox="1"/>
          <p:nvPr/>
        </p:nvSpPr>
        <p:spPr>
          <a:xfrm>
            <a:off x="1394400" y="527465"/>
            <a:ext cx="940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agnetic </a:t>
            </a:r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R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esonance </a:t>
            </a:r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I</a:t>
            </a:r>
            <a:r>
              <a:rPr lang="en-US" sz="32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maging: how does it work?</a:t>
            </a:r>
          </a:p>
        </p:txBody>
      </p:sp>
      <p:pic>
        <p:nvPicPr>
          <p:cNvPr id="7172" name="Picture 4" descr="Magnetic Resonance Imaging (MRI) Scan Test, 46% OFF">
            <a:extLst>
              <a:ext uri="{FF2B5EF4-FFF2-40B4-BE49-F238E27FC236}">
                <a16:creationId xmlns:a16="http://schemas.microsoft.com/office/drawing/2014/main" id="{8A3C4F70-D767-F46A-4923-404144C9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1" y="1574276"/>
            <a:ext cx="5885660" cy="4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gnetic force Cut Out Stock Images &amp; Pictures - Page 3 - Alamy">
            <a:extLst>
              <a:ext uri="{FF2B5EF4-FFF2-40B4-BE49-F238E27FC236}">
                <a16:creationId xmlns:a16="http://schemas.microsoft.com/office/drawing/2014/main" id="{380FC57F-22A8-1E35-FFA7-D546F6B5F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7973" r="3499" b="22955"/>
          <a:stretch/>
        </p:blipFill>
        <p:spPr bwMode="auto">
          <a:xfrm>
            <a:off x="6704225" y="2474535"/>
            <a:ext cx="4870048" cy="25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2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2133B-332E-0220-DFF6-8E0E922A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720F2-E363-F856-3661-20003B916DEB}"/>
              </a:ext>
            </a:extLst>
          </p:cNvPr>
          <p:cNvSpPr txBox="1"/>
          <p:nvPr/>
        </p:nvSpPr>
        <p:spPr>
          <a:xfrm>
            <a:off x="1340177" y="551469"/>
            <a:ext cx="951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But, this means that we need to extra careful!</a:t>
            </a:r>
            <a:endParaRPr lang="en-US" sz="32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pic>
        <p:nvPicPr>
          <p:cNvPr id="9218" name="Picture 2" descr="MRI Door Poster – made better using Human Factors Science">
            <a:extLst>
              <a:ext uri="{FF2B5EF4-FFF2-40B4-BE49-F238E27FC236}">
                <a16:creationId xmlns:a16="http://schemas.microsoft.com/office/drawing/2014/main" id="{2E0DDC4E-0EFA-4157-1B57-13E4DCA6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55" y="1602556"/>
            <a:ext cx="3527981" cy="47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ranscend Kid Zone MRI Image Gallery">
            <a:extLst>
              <a:ext uri="{FF2B5EF4-FFF2-40B4-BE49-F238E27FC236}">
                <a16:creationId xmlns:a16="http://schemas.microsoft.com/office/drawing/2014/main" id="{F5E2F094-9EB0-6EBC-F314-A5B135FA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385" y="2752627"/>
            <a:ext cx="2987803" cy="22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Example of an MRI safety screening form used by Cincinnati Children's... |  Download Scientific Diagram">
            <a:extLst>
              <a:ext uri="{FF2B5EF4-FFF2-40B4-BE49-F238E27FC236}">
                <a16:creationId xmlns:a16="http://schemas.microsoft.com/office/drawing/2014/main" id="{979BD373-694C-2D69-952A-9E56987E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0" y="1762812"/>
            <a:ext cx="3251481" cy="422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0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A73E-A311-863B-AC66-319AA66D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Playing with MRI before quenching 2019">
            <a:hlinkClick r:id="" action="ppaction://media"/>
            <a:extLst>
              <a:ext uri="{FF2B5EF4-FFF2-40B4-BE49-F238E27FC236}">
                <a16:creationId xmlns:a16="http://schemas.microsoft.com/office/drawing/2014/main" id="{4E862602-68A4-B635-17C9-B0EE910002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30153" y="397296"/>
            <a:ext cx="10731693" cy="60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4A818-46FC-8A82-3EDA-62BEC08D0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860474-D2C8-805C-2AEE-FE8C26F643AA}"/>
              </a:ext>
            </a:extLst>
          </p:cNvPr>
          <p:cNvSpPr txBox="1"/>
          <p:nvPr/>
        </p:nvSpPr>
        <p:spPr>
          <a:xfrm>
            <a:off x="1340177" y="346773"/>
            <a:ext cx="951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What can we do with </a:t>
            </a:r>
            <a:r>
              <a:rPr lang="en-US" sz="3200" b="1" dirty="0">
                <a:solidFill>
                  <a:srgbClr val="FF0000"/>
                </a:solidFill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MRI</a:t>
            </a:r>
            <a:r>
              <a:rPr lang="en-US" sz="32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?</a:t>
            </a:r>
            <a:endParaRPr lang="en-US" sz="32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3E56-1068-0DEB-E802-ABD84E696A11}"/>
              </a:ext>
            </a:extLst>
          </p:cNvPr>
          <p:cNvSpPr txBox="1"/>
          <p:nvPr/>
        </p:nvSpPr>
        <p:spPr>
          <a:xfrm>
            <a:off x="1151641" y="5881026"/>
            <a:ext cx="3390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Structural MRI</a:t>
            </a:r>
            <a:endParaRPr lang="en-US" sz="32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pic>
        <p:nvPicPr>
          <p:cNvPr id="13314" name="Picture 2" descr="London's Cabbies Say 'The Knowledge' Is Better Than Uber And A GPS :  Parallels : NPR">
            <a:extLst>
              <a:ext uri="{FF2B5EF4-FFF2-40B4-BE49-F238E27FC236}">
                <a16:creationId xmlns:a16="http://schemas.microsoft.com/office/drawing/2014/main" id="{6060DEBD-0693-B9BD-A2AC-35A88F2AB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77" y="1319081"/>
            <a:ext cx="3013436" cy="205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now your brain: Hippocampus">
            <a:extLst>
              <a:ext uri="{FF2B5EF4-FFF2-40B4-BE49-F238E27FC236}">
                <a16:creationId xmlns:a16="http://schemas.microsoft.com/office/drawing/2014/main" id="{39E3BF8D-8C87-CEA0-9288-3D6570F9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85" y="3711452"/>
            <a:ext cx="2324219" cy="18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1111B-7E77-690D-FDBF-916B9A11930C}"/>
              </a:ext>
            </a:extLst>
          </p:cNvPr>
          <p:cNvSpPr txBox="1"/>
          <p:nvPr/>
        </p:nvSpPr>
        <p:spPr>
          <a:xfrm>
            <a:off x="6096000" y="5881025"/>
            <a:ext cx="542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Functional MRI (activity)</a:t>
            </a:r>
            <a:endParaRPr lang="en-US" sz="32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pic>
        <p:nvPicPr>
          <p:cNvPr id="13320" name="Picture 8" descr="Neutral, angry, happy, and sad faces used in Experiments 1 (upper row)... |  Download Scientific Diagram">
            <a:extLst>
              <a:ext uri="{FF2B5EF4-FFF2-40B4-BE49-F238E27FC236}">
                <a16:creationId xmlns:a16="http://schemas.microsoft.com/office/drawing/2014/main" id="{DA6BEF4D-6B22-2185-C316-3B291FA24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67" y="1645327"/>
            <a:ext cx="1915459" cy="152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A86BB-3BA2-D68C-E72B-E093C1034A1C}"/>
              </a:ext>
            </a:extLst>
          </p:cNvPr>
          <p:cNvSpPr txBox="1"/>
          <p:nvPr/>
        </p:nvSpPr>
        <p:spPr>
          <a:xfrm>
            <a:off x="6782585" y="1071956"/>
            <a:ext cx="136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Emotion</a:t>
            </a:r>
            <a:endParaRPr lang="en-US" sz="20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8ED7D-98B9-DABB-AD44-EF72B46F5533}"/>
              </a:ext>
            </a:extLst>
          </p:cNvPr>
          <p:cNvSpPr txBox="1"/>
          <p:nvPr/>
        </p:nvSpPr>
        <p:spPr>
          <a:xfrm>
            <a:off x="9480222" y="1064892"/>
            <a:ext cx="136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Addiction</a:t>
            </a:r>
            <a:endParaRPr lang="en-US" sz="20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90EB1-86A9-B4C9-0E87-18979A5571E8}"/>
              </a:ext>
            </a:extLst>
          </p:cNvPr>
          <p:cNvSpPr txBox="1"/>
          <p:nvPr/>
        </p:nvSpPr>
        <p:spPr>
          <a:xfrm>
            <a:off x="6826047" y="3567809"/>
            <a:ext cx="136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Memory</a:t>
            </a:r>
            <a:endParaRPr lang="en-US" sz="20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C11C0-D353-12DE-A4B7-C91B6942924F}"/>
              </a:ext>
            </a:extLst>
          </p:cNvPr>
          <p:cNvSpPr txBox="1"/>
          <p:nvPr/>
        </p:nvSpPr>
        <p:spPr>
          <a:xfrm>
            <a:off x="9523684" y="3567809"/>
            <a:ext cx="136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Social</a:t>
            </a:r>
            <a:endParaRPr lang="en-US" sz="20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pic>
        <p:nvPicPr>
          <p:cNvPr id="13322" name="Picture 10" descr="Cigarette Pack PNG Images &amp; PSDs for Download | PixelSquid - S11399394D">
            <a:extLst>
              <a:ext uri="{FF2B5EF4-FFF2-40B4-BE49-F238E27FC236}">
                <a16:creationId xmlns:a16="http://schemas.microsoft.com/office/drawing/2014/main" id="{E4D7D794-0ACF-8CA3-DA3F-9E02F46F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595" y="1658098"/>
            <a:ext cx="1558217" cy="155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orking memory task and examples of pictures used in the task. | Download  Scientific Diagram">
            <a:extLst>
              <a:ext uri="{FF2B5EF4-FFF2-40B4-BE49-F238E27FC236}">
                <a16:creationId xmlns:a16="http://schemas.microsoft.com/office/drawing/2014/main" id="{31DC1190-A6DC-FEDE-03E9-8D4F15AA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77" y="4084803"/>
            <a:ext cx="1538913" cy="14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A visualization of the social decision-making task. | Download Scientific  Diagram">
            <a:extLst>
              <a:ext uri="{FF2B5EF4-FFF2-40B4-BE49-F238E27FC236}">
                <a16:creationId xmlns:a16="http://schemas.microsoft.com/office/drawing/2014/main" id="{ECFD2B1A-7185-E11A-1734-56A9AB629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1" t="1065" r="12170"/>
          <a:stretch/>
        </p:blipFill>
        <p:spPr bwMode="auto">
          <a:xfrm>
            <a:off x="9397880" y="4063274"/>
            <a:ext cx="1625931" cy="14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9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595E7-90C2-586C-8AFB-2574AFFBA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24CAB4-B58A-56AE-1426-1A866AD08B1F}"/>
              </a:ext>
            </a:extLst>
          </p:cNvPr>
          <p:cNvSpPr txBox="1"/>
          <p:nvPr/>
        </p:nvSpPr>
        <p:spPr>
          <a:xfrm>
            <a:off x="1230785" y="402417"/>
            <a:ext cx="9730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Opportunities at the CHBH</a:t>
            </a:r>
            <a:endParaRPr lang="en-US" sz="4400" dirty="0">
              <a:latin typeface="Avenir Book" panose="02000503020000020003" pitchFamily="2" charset="0"/>
              <a:ea typeface="SF Pro Display" pitchFamily="2" charset="0"/>
              <a:cs typeface="CMU Serif Roman" panose="02000603000000000000" pitchFamily="2" charset="0"/>
            </a:endParaRPr>
          </a:p>
        </p:txBody>
      </p:sp>
      <p:pic>
        <p:nvPicPr>
          <p:cNvPr id="17412" name="Picture 4" descr="Email Button Gif">
            <a:extLst>
              <a:ext uri="{FF2B5EF4-FFF2-40B4-BE49-F238E27FC236}">
                <a16:creationId xmlns:a16="http://schemas.microsoft.com/office/drawing/2014/main" id="{A1B0E255-98FA-E197-AC85-E2499645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43" y="1042649"/>
            <a:ext cx="3060160" cy="30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Student Placements - Fountain and Loving Care Homes">
            <a:extLst>
              <a:ext uri="{FF2B5EF4-FFF2-40B4-BE49-F238E27FC236}">
                <a16:creationId xmlns:a16="http://schemas.microsoft.com/office/drawing/2014/main" id="{9DEE549B-0D02-19ED-E95D-9745A9EE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28" y="3721875"/>
            <a:ext cx="2403390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ontact Us - University of Birmingham">
            <a:extLst>
              <a:ext uri="{FF2B5EF4-FFF2-40B4-BE49-F238E27FC236}">
                <a16:creationId xmlns:a16="http://schemas.microsoft.com/office/drawing/2014/main" id="{9F5FBF9A-71BB-D9FF-D518-BAD594EC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" y="178190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5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hia LaBeouf never-ending applause : r/HighQualityGifs">
            <a:extLst>
              <a:ext uri="{FF2B5EF4-FFF2-40B4-BE49-F238E27FC236}">
                <a16:creationId xmlns:a16="http://schemas.microsoft.com/office/drawing/2014/main" id="{96AD3583-A0FE-2451-3550-B3701A68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5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2ABBA-DC12-D28D-6E44-0DEBFD4D52F3}"/>
              </a:ext>
            </a:extLst>
          </p:cNvPr>
          <p:cNvSpPr txBox="1"/>
          <p:nvPr/>
        </p:nvSpPr>
        <p:spPr>
          <a:xfrm>
            <a:off x="1130762" y="4336303"/>
            <a:ext cx="2489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Why do we want to understand the brain?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6F2D1-31FD-16D8-1817-ADE05174DBFA}"/>
              </a:ext>
            </a:extLst>
          </p:cNvPr>
          <p:cNvSpPr txBox="1"/>
          <p:nvPr/>
        </p:nvSpPr>
        <p:spPr>
          <a:xfrm>
            <a:off x="4739099" y="4345703"/>
            <a:ext cx="2713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How can we understand the brain?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ABE99-23BC-549E-712E-54C2EBE214DB}"/>
              </a:ext>
            </a:extLst>
          </p:cNvPr>
          <p:cNvSpPr txBox="1"/>
          <p:nvPr/>
        </p:nvSpPr>
        <p:spPr>
          <a:xfrm>
            <a:off x="8572107" y="4364557"/>
            <a:ext cx="228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What do we know about the brain?</a:t>
            </a:r>
          </a:p>
        </p:txBody>
      </p:sp>
      <p:pic>
        <p:nvPicPr>
          <p:cNvPr id="1026" name="Picture 2" descr="Phrenology: The Study of Skull Shape and Behavior">
            <a:extLst>
              <a:ext uri="{FF2B5EF4-FFF2-40B4-BE49-F238E27FC236}">
                <a16:creationId xmlns:a16="http://schemas.microsoft.com/office/drawing/2014/main" id="{A66B3218-E43D-4D5C-30D7-037A7144D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27" y="1293114"/>
            <a:ext cx="1994009" cy="252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MRI: animations co-created alongside research participants  explain key aspects of MRI | UCL Queen Square Institute of Neurology - UCL  – University College London">
            <a:extLst>
              <a:ext uri="{FF2B5EF4-FFF2-40B4-BE49-F238E27FC236}">
                <a16:creationId xmlns:a16="http://schemas.microsoft.com/office/drawing/2014/main" id="{7436EEE8-7B9A-08BE-11EC-8C390D8F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77" y="1772239"/>
            <a:ext cx="2455224" cy="18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Thinker (Le Penseur)">
            <a:extLst>
              <a:ext uri="{FF2B5EF4-FFF2-40B4-BE49-F238E27FC236}">
                <a16:creationId xmlns:a16="http://schemas.microsoft.com/office/drawing/2014/main" id="{D000864A-97A1-BF64-0937-F7B353FF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02" y="1772239"/>
            <a:ext cx="1762450" cy="204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6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21885-C5D6-5B36-075E-0076B91A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Generated Lights">
            <a:extLst>
              <a:ext uri="{FF2B5EF4-FFF2-40B4-BE49-F238E27FC236}">
                <a16:creationId xmlns:a16="http://schemas.microsoft.com/office/drawing/2014/main" id="{BE1F944A-F511-B247-88AD-385D62F58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ADAB8-16B6-BD65-3848-FD3F09A686EC}"/>
              </a:ext>
            </a:extLst>
          </p:cNvPr>
          <p:cNvSpPr txBox="1"/>
          <p:nvPr/>
        </p:nvSpPr>
        <p:spPr>
          <a:xfrm>
            <a:off x="481029" y="182693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the different things that the brain is responsible for?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6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75C6A-8F4C-FED7-0F66-D549C7FA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rain Shape Mind Word Cloud Concept Illustration Isolated on White  Background Stock Photo - Alamy">
            <a:extLst>
              <a:ext uri="{FF2B5EF4-FFF2-40B4-BE49-F238E27FC236}">
                <a16:creationId xmlns:a16="http://schemas.microsoft.com/office/drawing/2014/main" id="{63021128-3090-7BC5-1E52-8984ED149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6460" r="3357" b="16014"/>
          <a:stretch/>
        </p:blipFill>
        <p:spPr bwMode="auto">
          <a:xfrm>
            <a:off x="2507531" y="460849"/>
            <a:ext cx="6683604" cy="59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54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7045-9ED0-512D-E373-F8B5E0E23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EB0A0-C80B-42A2-64BB-F4440965712A}"/>
              </a:ext>
            </a:extLst>
          </p:cNvPr>
          <p:cNvSpPr txBox="1"/>
          <p:nvPr/>
        </p:nvSpPr>
        <p:spPr>
          <a:xfrm>
            <a:off x="507478" y="2984079"/>
            <a:ext cx="243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Behaviour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B3A1-5684-572D-00E2-AF2BD5910566}"/>
              </a:ext>
            </a:extLst>
          </p:cNvPr>
          <p:cNvSpPr txBox="1"/>
          <p:nvPr/>
        </p:nvSpPr>
        <p:spPr>
          <a:xfrm>
            <a:off x="403782" y="1130078"/>
            <a:ext cx="243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ED9BF-C737-F41C-0BCD-2EF751EC4AE0}"/>
              </a:ext>
            </a:extLst>
          </p:cNvPr>
          <p:cNvSpPr txBox="1"/>
          <p:nvPr/>
        </p:nvSpPr>
        <p:spPr>
          <a:xfrm>
            <a:off x="403782" y="4980815"/>
            <a:ext cx="243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Cause</a:t>
            </a:r>
          </a:p>
        </p:txBody>
      </p:sp>
      <p:pic>
        <p:nvPicPr>
          <p:cNvPr id="16386" name="Picture 2" descr="Walk to school week: why is walking good for us? - The MyTutor Blog">
            <a:extLst>
              <a:ext uri="{FF2B5EF4-FFF2-40B4-BE49-F238E27FC236}">
                <a16:creationId xmlns:a16="http://schemas.microsoft.com/office/drawing/2014/main" id="{0D2D8319-A057-1286-9081-EA7440A6A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49" y="526225"/>
            <a:ext cx="2720518" cy="18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oot, Route, and Rout: Explaining the Difference | Merriam-Webster">
            <a:extLst>
              <a:ext uri="{FF2B5EF4-FFF2-40B4-BE49-F238E27FC236}">
                <a16:creationId xmlns:a16="http://schemas.microsoft.com/office/drawing/2014/main" id="{4B34A10B-6084-72A7-D20C-216A0FBC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48" y="2337070"/>
            <a:ext cx="2720517" cy="20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Jamais vu and the hippocampus as GPS | The Health Culture">
            <a:extLst>
              <a:ext uri="{FF2B5EF4-FFF2-40B4-BE49-F238E27FC236}">
                <a16:creationId xmlns:a16="http://schemas.microsoft.com/office/drawing/2014/main" id="{D12C6B87-0582-5C56-5BF9-736B79EE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58" y="4366205"/>
            <a:ext cx="2711305" cy="19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Record number of pupils eligible to receive free school meals in Newcastle">
            <a:extLst>
              <a:ext uri="{FF2B5EF4-FFF2-40B4-BE49-F238E27FC236}">
                <a16:creationId xmlns:a16="http://schemas.microsoft.com/office/drawing/2014/main" id="{C8F507A9-AD34-7869-B8EB-FDEA9E06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97" y="526225"/>
            <a:ext cx="2720518" cy="18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Food Balance Scales Stock Photos - 26,873 Images | Shutterstock">
            <a:extLst>
              <a:ext uri="{FF2B5EF4-FFF2-40B4-BE49-F238E27FC236}">
                <a16:creationId xmlns:a16="http://schemas.microsoft.com/office/drawing/2014/main" id="{E05B9730-BD6D-1DE6-49AD-7D58E40D9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"/>
          <a:stretch/>
        </p:blipFill>
        <p:spPr bwMode="auto">
          <a:xfrm>
            <a:off x="8062937" y="2432114"/>
            <a:ext cx="2807578" cy="18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Prefrontal Cortex In Decision-Making: The, 41% OFF">
            <a:extLst>
              <a:ext uri="{FF2B5EF4-FFF2-40B4-BE49-F238E27FC236}">
                <a16:creationId xmlns:a16="http://schemas.microsoft.com/office/drawing/2014/main" id="{72FBF195-EF4D-BC20-BDCC-C8EC92B73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t="7926" r="43789" b="15"/>
          <a:stretch/>
        </p:blipFill>
        <p:spPr bwMode="auto">
          <a:xfrm>
            <a:off x="8238866" y="4366205"/>
            <a:ext cx="2631649" cy="19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0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29D5-6B30-5B1B-E632-71611557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D834F7-13D9-6FE6-0E97-D449DFEF3BA3}"/>
              </a:ext>
            </a:extLst>
          </p:cNvPr>
          <p:cNvSpPr txBox="1"/>
          <p:nvPr/>
        </p:nvSpPr>
        <p:spPr>
          <a:xfrm>
            <a:off x="1534998" y="2535757"/>
            <a:ext cx="9122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A few examples of why the brain is so interesting</a:t>
            </a:r>
          </a:p>
        </p:txBody>
      </p:sp>
    </p:spTree>
    <p:extLst>
      <p:ext uri="{BB962C8B-B14F-4D97-AF65-F5344CB8AC3E}">
        <p14:creationId xmlns:p14="http://schemas.microsoft.com/office/powerpoint/2010/main" val="273287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CB85-E411-9475-334B-96CDE9F6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elective attention test">
            <a:hlinkClick r:id="" action="ppaction://media"/>
            <a:extLst>
              <a:ext uri="{FF2B5EF4-FFF2-40B4-BE49-F238E27FC236}">
                <a16:creationId xmlns:a16="http://schemas.microsoft.com/office/drawing/2014/main" id="{5C473192-9D48-6455-23D9-96642D75A3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07617" y="370895"/>
            <a:ext cx="7576766" cy="568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8B272-C801-9811-4F15-F761CAABC3A4}"/>
              </a:ext>
            </a:extLst>
          </p:cNvPr>
          <p:cNvSpPr txBox="1"/>
          <p:nvPr/>
        </p:nvSpPr>
        <p:spPr>
          <a:xfrm>
            <a:off x="9803090" y="6287050"/>
            <a:ext cx="214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Simons, 1999</a:t>
            </a:r>
          </a:p>
        </p:txBody>
      </p:sp>
    </p:spTree>
    <p:extLst>
      <p:ext uri="{BB962C8B-B14F-4D97-AF65-F5344CB8AC3E}">
        <p14:creationId xmlns:p14="http://schemas.microsoft.com/office/powerpoint/2010/main" val="19743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D60E-0A1E-2CD0-9401-FAB2B23E9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D0FD0F-D489-862F-8FB2-08D52406387A}"/>
              </a:ext>
            </a:extLst>
          </p:cNvPr>
          <p:cNvSpPr txBox="1"/>
          <p:nvPr/>
        </p:nvSpPr>
        <p:spPr>
          <a:xfrm>
            <a:off x="3402291" y="518421"/>
            <a:ext cx="5387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panose="02000503020000020003" pitchFamily="2" charset="0"/>
                <a:ea typeface="SF Pro Display" pitchFamily="2" charset="0"/>
                <a:cs typeface="CMU Serif Roman" panose="02000603000000000000" pitchFamily="2" charset="0"/>
              </a:rPr>
              <a:t>Selective attention</a:t>
            </a:r>
          </a:p>
        </p:txBody>
      </p:sp>
      <p:pic>
        <p:nvPicPr>
          <p:cNvPr id="2050" name="Picture 2" descr="196,900+ Crossing Street Stock Photos, Pictures &amp; Royalty-Free Images -  iStock | People crossing street, Woman crossing street, Kids crossing street">
            <a:extLst>
              <a:ext uri="{FF2B5EF4-FFF2-40B4-BE49-F238E27FC236}">
                <a16:creationId xmlns:a16="http://schemas.microsoft.com/office/drawing/2014/main" id="{DE72B93F-4FB2-D868-7D73-7CC9A82A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4" y="2063885"/>
            <a:ext cx="5017851" cy="334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cture hall - Wikipedia">
            <a:extLst>
              <a:ext uri="{FF2B5EF4-FFF2-40B4-BE49-F238E27FC236}">
                <a16:creationId xmlns:a16="http://schemas.microsoft.com/office/drawing/2014/main" id="{7A92407B-0EF6-FCEB-1404-198BF9635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77" y="2063885"/>
            <a:ext cx="5130907" cy="334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4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225</Words>
  <Application>Microsoft Macintosh PowerPoint</Application>
  <PresentationFormat>Widescreen</PresentationFormat>
  <Paragraphs>71</Paragraphs>
  <Slides>25</Slides>
  <Notes>24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Book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Aamir Sohail (PhD Psychology (MRC AIM) FT)</dc:creator>
  <cp:lastModifiedBy>Aamir Sohail (PhD Psychology (MRC AIM) FT)</cp:lastModifiedBy>
  <cp:revision>51</cp:revision>
  <dcterms:created xsi:type="dcterms:W3CDTF">2023-12-19T09:35:23Z</dcterms:created>
  <dcterms:modified xsi:type="dcterms:W3CDTF">2024-03-19T14:40:11Z</dcterms:modified>
</cp:coreProperties>
</file>